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4"/>
  </p:notesMasterIdLst>
  <p:sldIdLst>
    <p:sldId id="258" r:id="rId2"/>
    <p:sldId id="257" r:id="rId3"/>
  </p:sldIdLst>
  <p:sldSz cx="9144000" cy="6858000" type="screen4x3"/>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438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27"/>
    <p:restoredTop sz="94558"/>
  </p:normalViewPr>
  <p:slideViewPr>
    <p:cSldViewPr snapToGrid="0" snapToObjects="1">
      <p:cViewPr varScale="1">
        <p:scale>
          <a:sx n="121" d="100"/>
          <a:sy n="121" d="100"/>
        </p:scale>
        <p:origin x="208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07D198-A4E9-7E4D-8A30-B10004641D1D}" type="datetimeFigureOut">
              <a:rPr kumimoji="1" lang="ko-KR" altLang="en-US" smtClean="0"/>
              <a:t>2019. 3. 22.</a:t>
            </a:fld>
            <a:endParaRPr kumimoji="1" lang="ko-KR" altLang="en-US"/>
          </a:p>
        </p:txBody>
      </p:sp>
      <p:sp>
        <p:nvSpPr>
          <p:cNvPr id="4" name="슬라이드 이미지 개체 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ko-KR" altLang="en-US"/>
              <a:t>마스터 텍스트 스타일 편집
둘째 수준
셋째 수준
넷째 수준
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BB4805-812C-4C4C-AB00-F5E2C76AC373}" type="slidenum">
              <a:rPr kumimoji="1" lang="ko-KR" altLang="en-US" smtClean="0"/>
              <a:t>‹#›</a:t>
            </a:fld>
            <a:endParaRPr kumimoji="1" lang="ko-KR" altLang="en-US"/>
          </a:p>
        </p:txBody>
      </p:sp>
    </p:spTree>
    <p:extLst>
      <p:ext uri="{BB962C8B-B14F-4D97-AF65-F5344CB8AC3E}">
        <p14:creationId xmlns:p14="http://schemas.microsoft.com/office/powerpoint/2010/main" val="2152015321"/>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bg>
      <p:bgRef idx="1001">
        <a:schemeClr val="bg1"/>
      </p:bgRef>
    </p:bg>
    <p:spTree>
      <p:nvGrpSpPr>
        <p:cNvPr id="1" name=""/>
        <p:cNvGrpSpPr/>
        <p:nvPr/>
      </p:nvGrpSpPr>
      <p:grpSpPr>
        <a:xfrm>
          <a:off x="0" y="0"/>
          <a:ext cx="0" cy="0"/>
          <a:chOff x="0" y="0"/>
          <a:chExt cx="0" cy="0"/>
        </a:xfrm>
      </p:grpSpPr>
      <p:pic>
        <p:nvPicPr>
          <p:cNvPr id="13" name="그림 12">
            <a:extLst>
              <a:ext uri="{FF2B5EF4-FFF2-40B4-BE49-F238E27FC236}">
                <a16:creationId xmlns:a16="http://schemas.microsoft.com/office/drawing/2014/main" id="{D4AAC0D6-6A89-1E46-A384-3EE30758D703}"/>
              </a:ext>
            </a:extLst>
          </p:cNvPr>
          <p:cNvPicPr>
            <a:picLocks noChangeAspect="1"/>
          </p:cNvPicPr>
          <p:nvPr userDrawn="1"/>
        </p:nvPicPr>
        <p:blipFill>
          <a:blip r:embed="rId2"/>
          <a:stretch>
            <a:fillRect/>
          </a:stretch>
        </p:blipFill>
        <p:spPr>
          <a:xfrm>
            <a:off x="0" y="0"/>
            <a:ext cx="9144000" cy="6858000"/>
          </a:xfrm>
          <a:prstGeom prst="rect">
            <a:avLst/>
          </a:prstGeom>
        </p:spPr>
      </p:pic>
      <p:sp>
        <p:nvSpPr>
          <p:cNvPr id="2" name="Title 1"/>
          <p:cNvSpPr>
            <a:spLocks noGrp="1"/>
          </p:cNvSpPr>
          <p:nvPr>
            <p:ph type="ctrTitle"/>
          </p:nvPr>
        </p:nvSpPr>
        <p:spPr>
          <a:xfrm>
            <a:off x="384735" y="4814748"/>
            <a:ext cx="5730315" cy="716476"/>
          </a:xfrm>
          <a:prstGeom prst="rect">
            <a:avLst/>
          </a:prstGeom>
        </p:spPr>
        <p:txBody>
          <a:bodyPr anchor="ctr">
            <a:normAutofit/>
          </a:bodyPr>
          <a:lstStyle>
            <a:lvl1pPr algn="l">
              <a:defRPr sz="2400" b="1" i="0">
                <a:solidFill>
                  <a:srgbClr val="3F4385"/>
                </a:solidFill>
                <a:latin typeface="Apple SD Gothic Neo" panose="02000300000000000000" pitchFamily="2" charset="-127"/>
                <a:ea typeface="Apple SD Gothic Neo" panose="02000300000000000000" pitchFamily="2" charset="-127"/>
              </a:defRPr>
            </a:lvl1pPr>
          </a:lstStyle>
          <a:p>
            <a:r>
              <a:rPr lang="ko-KR" altLang="en-US" dirty="0"/>
              <a:t>마스터 제목 스타일 편집</a:t>
            </a:r>
            <a:endParaRPr lang="en-US" dirty="0"/>
          </a:p>
        </p:txBody>
      </p:sp>
      <p:sp>
        <p:nvSpPr>
          <p:cNvPr id="3" name="Subtitle 2"/>
          <p:cNvSpPr>
            <a:spLocks noGrp="1"/>
          </p:cNvSpPr>
          <p:nvPr>
            <p:ph type="subTitle" idx="1"/>
          </p:nvPr>
        </p:nvSpPr>
        <p:spPr>
          <a:xfrm>
            <a:off x="384735" y="5602403"/>
            <a:ext cx="5730315" cy="564777"/>
          </a:xfrm>
          <a:prstGeom prst="rect">
            <a:avLst/>
          </a:prstGeom>
        </p:spPr>
        <p:txBody>
          <a:bodyPr>
            <a:normAutofit/>
          </a:bodyPr>
          <a:lstStyle>
            <a:lvl1pPr marL="0" indent="0" algn="l">
              <a:buNone/>
              <a:defRPr sz="1400">
                <a:solidFill>
                  <a:schemeClr val="bg2">
                    <a:lumMod val="90000"/>
                  </a:schemeClr>
                </a:solidFill>
                <a:latin typeface="Apple SD Gothic Neo" panose="02000300000000000000" pitchFamily="2" charset="-127"/>
                <a:ea typeface="Apple SD Gothic Neo" panose="02000300000000000000" pitchFamily="2" charset="-12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dirty="0"/>
              <a:t>클릭하여 마스터 부제목 스타일 편집</a:t>
            </a:r>
            <a:endParaRPr lang="en-US" dirty="0"/>
          </a:p>
        </p:txBody>
      </p:sp>
      <p:pic>
        <p:nvPicPr>
          <p:cNvPr id="10" name="그림 9">
            <a:extLst>
              <a:ext uri="{FF2B5EF4-FFF2-40B4-BE49-F238E27FC236}">
                <a16:creationId xmlns:a16="http://schemas.microsoft.com/office/drawing/2014/main" id="{42D92B77-91BA-2541-B699-23DB1FCD7FA2}"/>
              </a:ext>
            </a:extLst>
          </p:cNvPr>
          <p:cNvPicPr>
            <a:picLocks noChangeAspect="1"/>
          </p:cNvPicPr>
          <p:nvPr userDrawn="1"/>
        </p:nvPicPr>
        <p:blipFill>
          <a:blip r:embed="rId3"/>
          <a:stretch>
            <a:fillRect/>
          </a:stretch>
        </p:blipFill>
        <p:spPr>
          <a:xfrm>
            <a:off x="384735" y="275011"/>
            <a:ext cx="1775759" cy="529419"/>
          </a:xfrm>
          <a:prstGeom prst="rect">
            <a:avLst/>
          </a:prstGeom>
        </p:spPr>
      </p:pic>
    </p:spTree>
    <p:extLst>
      <p:ext uri="{BB962C8B-B14F-4D97-AF65-F5344CB8AC3E}">
        <p14:creationId xmlns:p14="http://schemas.microsoft.com/office/powerpoint/2010/main" val="372114296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a:xfrm>
            <a:off x="628650" y="400987"/>
            <a:ext cx="7886700" cy="773392"/>
          </a:xfrm>
          <a:prstGeom prst="rect">
            <a:avLst/>
          </a:prstGeom>
        </p:spPr>
        <p:txBody>
          <a:bodyPr anchor="ctr">
            <a:normAutofit/>
          </a:bodyPr>
          <a:lstStyle>
            <a:lvl1pPr>
              <a:defRPr sz="2800" b="1" i="0">
                <a:solidFill>
                  <a:srgbClr val="3F4385"/>
                </a:solidFill>
                <a:latin typeface="Titillium Web SemiBold" pitchFamily="2" charset="0"/>
                <a:ea typeface="Apple SD Gothic Neo" panose="02000300000000000000" pitchFamily="2" charset="-127"/>
              </a:defRPr>
            </a:lvl1pPr>
          </a:lstStyle>
          <a:p>
            <a:r>
              <a:rPr lang="ko-KR" altLang="en-US" dirty="0"/>
              <a:t>마스터 제목 스타일 편집</a:t>
            </a:r>
            <a:endParaRPr lang="en-US" dirty="0"/>
          </a:p>
        </p:txBody>
      </p:sp>
      <p:sp>
        <p:nvSpPr>
          <p:cNvPr id="3" name="Content Placeholder 2"/>
          <p:cNvSpPr>
            <a:spLocks noGrp="1"/>
          </p:cNvSpPr>
          <p:nvPr>
            <p:ph idx="1"/>
          </p:nvPr>
        </p:nvSpPr>
        <p:spPr>
          <a:xfrm>
            <a:off x="628650" y="1344706"/>
            <a:ext cx="7886700" cy="5145741"/>
          </a:xfrm>
          <a:prstGeom prst="rect">
            <a:avLst/>
          </a:prstGeom>
        </p:spPr>
        <p:txBody>
          <a:bodyPr>
            <a:normAutofit/>
          </a:bodyPr>
          <a:lstStyle>
            <a:lvl1pPr marL="228600" indent="-228600">
              <a:buFont typeface="시스템 서체"/>
              <a:buChar char="-"/>
              <a:defRPr sz="2000">
                <a:solidFill>
                  <a:schemeClr val="bg2">
                    <a:lumMod val="25000"/>
                  </a:schemeClr>
                </a:solidFill>
                <a:latin typeface="Apple SD Gothic Neo" panose="02000300000000000000" pitchFamily="2" charset="-127"/>
                <a:ea typeface="Apple SD Gothic Neo" panose="02000300000000000000" pitchFamily="2" charset="-127"/>
              </a:defRPr>
            </a:lvl1pPr>
          </a:lstStyle>
          <a:p>
            <a:pPr lvl="0"/>
            <a:r>
              <a:rPr lang="ko-KR" altLang="en-US" dirty="0"/>
              <a:t>마스터 텍스트 스타일 편집
둘째 수준
셋째 수준
넷째 수준
다섯째 수준</a:t>
            </a:r>
            <a:endParaRPr lang="en-US" dirty="0"/>
          </a:p>
        </p:txBody>
      </p:sp>
      <p:sp>
        <p:nvSpPr>
          <p:cNvPr id="5" name="Footer Placeholder 4"/>
          <p:cNvSpPr>
            <a:spLocks noGrp="1"/>
          </p:cNvSpPr>
          <p:nvPr>
            <p:ph type="ftr" sz="quarter" idx="11"/>
          </p:nvPr>
        </p:nvSpPr>
        <p:spPr>
          <a:xfrm>
            <a:off x="3028950" y="6642847"/>
            <a:ext cx="3086100" cy="215153"/>
          </a:xfrm>
          <a:prstGeom prst="rect">
            <a:avLst/>
          </a:prstGeom>
        </p:spPr>
        <p:txBody>
          <a:bodyPr/>
          <a:lstStyle>
            <a:lvl1pPr algn="r">
              <a:defRPr sz="900">
                <a:solidFill>
                  <a:schemeClr val="bg2">
                    <a:lumMod val="75000"/>
                  </a:schemeClr>
                </a:solidFill>
                <a:latin typeface="Apple SD Gothic Neo" panose="02000300000000000000" pitchFamily="2" charset="-127"/>
                <a:ea typeface="Apple SD Gothic Neo" panose="02000300000000000000" pitchFamily="2" charset="-127"/>
              </a:defRPr>
            </a:lvl1pPr>
          </a:lstStyle>
          <a:p>
            <a:pPr algn="ctr"/>
            <a:r>
              <a:rPr kumimoji="1" lang="en-US" altLang="ko-KR"/>
              <a:t>Metatron Discovery</a:t>
            </a:r>
            <a:endParaRPr kumimoji="1" lang="ko-KR" altLang="en-US" dirty="0"/>
          </a:p>
        </p:txBody>
      </p:sp>
      <p:sp>
        <p:nvSpPr>
          <p:cNvPr id="6" name="Slide Number Placeholder 5"/>
          <p:cNvSpPr>
            <a:spLocks noGrp="1"/>
          </p:cNvSpPr>
          <p:nvPr>
            <p:ph type="sldNum" sz="quarter" idx="12"/>
          </p:nvPr>
        </p:nvSpPr>
        <p:spPr>
          <a:xfrm>
            <a:off x="6457950" y="6642847"/>
            <a:ext cx="2057400" cy="215153"/>
          </a:xfrm>
          <a:prstGeom prst="rect">
            <a:avLst/>
          </a:prstGeom>
        </p:spPr>
        <p:txBody>
          <a:bodyPr/>
          <a:lstStyle>
            <a:lvl1pPr algn="r">
              <a:defRPr sz="900">
                <a:solidFill>
                  <a:schemeClr val="bg2">
                    <a:lumMod val="75000"/>
                  </a:schemeClr>
                </a:solidFill>
                <a:latin typeface="Apple SD Gothic Neo" panose="02000300000000000000" pitchFamily="2" charset="-127"/>
                <a:ea typeface="Apple SD Gothic Neo" panose="02000300000000000000" pitchFamily="2" charset="-127"/>
              </a:defRPr>
            </a:lvl1pPr>
          </a:lstStyle>
          <a:p>
            <a:fld id="{431699AD-A185-974A-9A06-9282E1588C5B}" type="slidenum">
              <a:rPr kumimoji="1" lang="ko-KR" altLang="en-US" smtClean="0"/>
              <a:pPr/>
              <a:t>‹#›</a:t>
            </a:fld>
            <a:endParaRPr kumimoji="1" lang="ko-KR" altLang="en-US"/>
          </a:p>
        </p:txBody>
      </p:sp>
      <p:pic>
        <p:nvPicPr>
          <p:cNvPr id="8" name="그림 7">
            <a:extLst>
              <a:ext uri="{FF2B5EF4-FFF2-40B4-BE49-F238E27FC236}">
                <a16:creationId xmlns:a16="http://schemas.microsoft.com/office/drawing/2014/main" id="{E5B7D52E-E45D-D94F-883D-47326CF2F501}"/>
              </a:ext>
            </a:extLst>
          </p:cNvPr>
          <p:cNvPicPr>
            <a:picLocks noChangeAspect="1"/>
          </p:cNvPicPr>
          <p:nvPr userDrawn="1"/>
        </p:nvPicPr>
        <p:blipFill>
          <a:blip r:embed="rId2"/>
          <a:stretch>
            <a:fillRect/>
          </a:stretch>
        </p:blipFill>
        <p:spPr>
          <a:xfrm>
            <a:off x="618715" y="249171"/>
            <a:ext cx="7920000" cy="145481"/>
          </a:xfrm>
          <a:prstGeom prst="rect">
            <a:avLst/>
          </a:prstGeom>
        </p:spPr>
      </p:pic>
      <p:pic>
        <p:nvPicPr>
          <p:cNvPr id="10" name="그림 9">
            <a:extLst>
              <a:ext uri="{FF2B5EF4-FFF2-40B4-BE49-F238E27FC236}">
                <a16:creationId xmlns:a16="http://schemas.microsoft.com/office/drawing/2014/main" id="{151B3058-E012-0240-9BD8-EBA05E93F853}"/>
              </a:ext>
            </a:extLst>
          </p:cNvPr>
          <p:cNvPicPr>
            <a:picLocks noChangeAspect="1"/>
          </p:cNvPicPr>
          <p:nvPr userDrawn="1"/>
        </p:nvPicPr>
        <p:blipFill>
          <a:blip r:embed="rId3"/>
          <a:stretch>
            <a:fillRect/>
          </a:stretch>
        </p:blipFill>
        <p:spPr>
          <a:xfrm flipV="1">
            <a:off x="620806" y="6602205"/>
            <a:ext cx="7920000" cy="40735"/>
          </a:xfrm>
          <a:prstGeom prst="rect">
            <a:avLst/>
          </a:prstGeom>
        </p:spPr>
      </p:pic>
    </p:spTree>
    <p:extLst>
      <p:ext uri="{BB962C8B-B14F-4D97-AF65-F5344CB8AC3E}">
        <p14:creationId xmlns:p14="http://schemas.microsoft.com/office/powerpoint/2010/main" val="77186278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9" name="그림 18">
            <a:extLst>
              <a:ext uri="{FF2B5EF4-FFF2-40B4-BE49-F238E27FC236}">
                <a16:creationId xmlns:a16="http://schemas.microsoft.com/office/drawing/2014/main" id="{9DECEAD1-4B47-964E-99A2-BCA717D6B405}"/>
              </a:ext>
            </a:extLst>
          </p:cNvPr>
          <p:cNvPicPr>
            <a:picLocks noChangeAspect="1"/>
          </p:cNvPicPr>
          <p:nvPr userDrawn="1"/>
        </p:nvPicPr>
        <p:blipFill>
          <a:blip r:embed="rId4"/>
          <a:stretch>
            <a:fillRect/>
          </a:stretch>
        </p:blipFill>
        <p:spPr>
          <a:xfrm>
            <a:off x="618715" y="249171"/>
            <a:ext cx="7920000" cy="145481"/>
          </a:xfrm>
          <a:prstGeom prst="rect">
            <a:avLst/>
          </a:prstGeom>
        </p:spPr>
      </p:pic>
    </p:spTree>
    <p:extLst>
      <p:ext uri="{BB962C8B-B14F-4D97-AF65-F5344CB8AC3E}">
        <p14:creationId xmlns:p14="http://schemas.microsoft.com/office/powerpoint/2010/main" val="190343236"/>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1E19D84-D793-2848-9C00-9D2FB0ACACE2}"/>
              </a:ext>
            </a:extLst>
          </p:cNvPr>
          <p:cNvSpPr>
            <a:spLocks noGrp="1"/>
          </p:cNvSpPr>
          <p:nvPr>
            <p:ph type="ctrTitle"/>
          </p:nvPr>
        </p:nvSpPr>
        <p:spPr>
          <a:xfrm>
            <a:off x="384735" y="5361271"/>
            <a:ext cx="5730315" cy="420209"/>
          </a:xfrm>
        </p:spPr>
        <p:txBody>
          <a:bodyPr>
            <a:normAutofit/>
          </a:bodyPr>
          <a:lstStyle/>
          <a:p>
            <a:r>
              <a:rPr kumimoji="1" lang="en" altLang="ko-KR" sz="1800" b="0" dirty="0">
                <a:solidFill>
                  <a:schemeClr val="bg2">
                    <a:lumMod val="50000"/>
                  </a:schemeClr>
                </a:solidFill>
              </a:rPr>
              <a:t>No matter how big your data immediately analyzed.</a:t>
            </a:r>
            <a:endParaRPr kumimoji="1" lang="ko-KR" altLang="en-US" sz="1800" b="0" dirty="0">
              <a:solidFill>
                <a:schemeClr val="bg2">
                  <a:lumMod val="50000"/>
                </a:schemeClr>
              </a:solidFill>
            </a:endParaRPr>
          </a:p>
        </p:txBody>
      </p:sp>
      <p:sp>
        <p:nvSpPr>
          <p:cNvPr id="3" name="부제목 2">
            <a:extLst>
              <a:ext uri="{FF2B5EF4-FFF2-40B4-BE49-F238E27FC236}">
                <a16:creationId xmlns:a16="http://schemas.microsoft.com/office/drawing/2014/main" id="{C316EAF9-5DFF-754C-BF8F-94EE3635BCA8}"/>
              </a:ext>
            </a:extLst>
          </p:cNvPr>
          <p:cNvSpPr>
            <a:spLocks noGrp="1"/>
          </p:cNvSpPr>
          <p:nvPr>
            <p:ph type="subTitle" idx="1"/>
          </p:nvPr>
        </p:nvSpPr>
        <p:spPr>
          <a:xfrm>
            <a:off x="384735" y="5662673"/>
            <a:ext cx="5496301" cy="731020"/>
          </a:xfrm>
        </p:spPr>
        <p:txBody>
          <a:bodyPr>
            <a:normAutofit/>
          </a:bodyPr>
          <a:lstStyle/>
          <a:p>
            <a:r>
              <a:rPr kumimoji="1" lang="en" altLang="ko-KR" sz="1000" dirty="0"/>
              <a:t>Search and explore vast amount of data - all your data. With Metatron, you’re not constrained by preconceived notions of how data should be related, but can finally understand how it truly is related. Do analyze, reveal, collaborate and act through Metatron Discovery.</a:t>
            </a:r>
          </a:p>
          <a:p>
            <a:endParaRPr kumimoji="1" lang="ko-KR" altLang="en-US" sz="1000" dirty="0"/>
          </a:p>
        </p:txBody>
      </p:sp>
      <p:pic>
        <p:nvPicPr>
          <p:cNvPr id="5" name="그림 4">
            <a:extLst>
              <a:ext uri="{FF2B5EF4-FFF2-40B4-BE49-F238E27FC236}">
                <a16:creationId xmlns:a16="http://schemas.microsoft.com/office/drawing/2014/main" id="{D73D8B84-954A-7441-AA36-CBA7A2A3BFB9}"/>
              </a:ext>
            </a:extLst>
          </p:cNvPr>
          <p:cNvPicPr>
            <a:picLocks noChangeAspect="1"/>
          </p:cNvPicPr>
          <p:nvPr/>
        </p:nvPicPr>
        <p:blipFill>
          <a:blip r:embed="rId2"/>
          <a:stretch>
            <a:fillRect/>
          </a:stretch>
        </p:blipFill>
        <p:spPr>
          <a:xfrm>
            <a:off x="480987" y="4958308"/>
            <a:ext cx="3409282" cy="402963"/>
          </a:xfrm>
          <a:prstGeom prst="rect">
            <a:avLst/>
          </a:prstGeom>
        </p:spPr>
      </p:pic>
      <p:sp>
        <p:nvSpPr>
          <p:cNvPr id="7" name="제목 1">
            <a:extLst>
              <a:ext uri="{FF2B5EF4-FFF2-40B4-BE49-F238E27FC236}">
                <a16:creationId xmlns:a16="http://schemas.microsoft.com/office/drawing/2014/main" id="{0DBC180C-5C50-F34B-BADF-FB6936C08C45}"/>
              </a:ext>
            </a:extLst>
          </p:cNvPr>
          <p:cNvSpPr txBox="1">
            <a:spLocks/>
          </p:cNvSpPr>
          <p:nvPr/>
        </p:nvSpPr>
        <p:spPr>
          <a:xfrm>
            <a:off x="568667" y="3008791"/>
            <a:ext cx="6399692" cy="420209"/>
          </a:xfrm>
          <a:prstGeom prst="rect">
            <a:avLst/>
          </a:prstGeom>
        </p:spPr>
        <p:txBody>
          <a:bodyPr anchor="ctr">
            <a:noAutofit/>
          </a:bodyPr>
          <a:lstStyle>
            <a:lvl1pPr algn="l" defTabSz="914400" rtl="0" eaLnBrk="1" latinLnBrk="1" hangingPunct="1">
              <a:lnSpc>
                <a:spcPct val="90000"/>
              </a:lnSpc>
              <a:spcBef>
                <a:spcPct val="0"/>
              </a:spcBef>
              <a:buNone/>
              <a:defRPr sz="2400" b="1" i="0" kern="1200">
                <a:solidFill>
                  <a:srgbClr val="3F4385"/>
                </a:solidFill>
                <a:latin typeface="Apple SD Gothic Neo" panose="02000300000000000000" pitchFamily="2" charset="-127"/>
                <a:ea typeface="Apple SD Gothic Neo" panose="02000300000000000000" pitchFamily="2" charset="-127"/>
                <a:cs typeface="+mj-cs"/>
              </a:defRPr>
            </a:lvl1pPr>
          </a:lstStyle>
          <a:p>
            <a:r>
              <a:rPr kumimoji="1" lang="en-US" altLang="ko-KR" sz="3200" b="0" dirty="0">
                <a:solidFill>
                  <a:schemeClr val="bg1"/>
                </a:solidFill>
              </a:rPr>
              <a:t>Azure physical structure</a:t>
            </a:r>
            <a:r>
              <a:rPr kumimoji="1" lang="ko-KR" altLang="en-US" sz="3200" b="0" dirty="0">
                <a:solidFill>
                  <a:schemeClr val="bg1"/>
                </a:solidFill>
              </a:rPr>
              <a:t> </a:t>
            </a:r>
            <a:r>
              <a:rPr kumimoji="1" lang="en-US" altLang="ko-KR" sz="3200" b="0" dirty="0">
                <a:solidFill>
                  <a:schemeClr val="bg1"/>
                </a:solidFill>
              </a:rPr>
              <a:t>–</a:t>
            </a:r>
            <a:r>
              <a:rPr kumimoji="1" lang="ko-KR" altLang="en-US" sz="3200" b="0" dirty="0">
                <a:solidFill>
                  <a:schemeClr val="bg1"/>
                </a:solidFill>
              </a:rPr>
              <a:t> </a:t>
            </a:r>
            <a:r>
              <a:rPr kumimoji="1" lang="en-US" altLang="ko-KR" sz="3200" b="0" dirty="0">
                <a:solidFill>
                  <a:schemeClr val="bg1"/>
                </a:solidFill>
              </a:rPr>
              <a:t>0.1v</a:t>
            </a:r>
            <a:endParaRPr kumimoji="1" lang="ko-KR" altLang="en-US" sz="3200" b="0" dirty="0">
              <a:solidFill>
                <a:schemeClr val="bg1"/>
              </a:solidFill>
            </a:endParaRPr>
          </a:p>
        </p:txBody>
      </p:sp>
    </p:spTree>
    <p:extLst>
      <p:ext uri="{BB962C8B-B14F-4D97-AF65-F5344CB8AC3E}">
        <p14:creationId xmlns:p14="http://schemas.microsoft.com/office/powerpoint/2010/main" val="750779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8A87D5CF-E474-AF45-AE5E-1EAE70B0053F}"/>
              </a:ext>
            </a:extLst>
          </p:cNvPr>
          <p:cNvSpPr>
            <a:spLocks noGrp="1"/>
          </p:cNvSpPr>
          <p:nvPr>
            <p:ph type="sldNum" sz="quarter" idx="12"/>
          </p:nvPr>
        </p:nvSpPr>
        <p:spPr/>
        <p:txBody>
          <a:bodyPr/>
          <a:lstStyle/>
          <a:p>
            <a:fld id="{431699AD-A185-974A-9A06-9282E1588C5B}" type="slidenum">
              <a:rPr kumimoji="1" lang="ko-KR" altLang="en-US" smtClean="0"/>
              <a:pPr/>
              <a:t>1</a:t>
            </a:fld>
            <a:endParaRPr kumimoji="1" lang="ko-KR" altLang="en-US" dirty="0"/>
          </a:p>
        </p:txBody>
      </p:sp>
      <p:sp>
        <p:nvSpPr>
          <p:cNvPr id="5" name="바닥글 개체 틀 4">
            <a:extLst>
              <a:ext uri="{FF2B5EF4-FFF2-40B4-BE49-F238E27FC236}">
                <a16:creationId xmlns:a16="http://schemas.microsoft.com/office/drawing/2014/main" id="{4D1D4413-25A4-C14D-8068-93EF39847843}"/>
              </a:ext>
            </a:extLst>
          </p:cNvPr>
          <p:cNvSpPr>
            <a:spLocks noGrp="1"/>
          </p:cNvSpPr>
          <p:nvPr>
            <p:ph type="ftr" sz="quarter" idx="11"/>
          </p:nvPr>
        </p:nvSpPr>
        <p:spPr/>
        <p:txBody>
          <a:bodyPr/>
          <a:lstStyle/>
          <a:p>
            <a:pPr algn="ctr"/>
            <a:r>
              <a:rPr kumimoji="1" lang="en-US" altLang="ko-KR"/>
              <a:t>Metatron Discovery</a:t>
            </a:r>
            <a:endParaRPr kumimoji="1" lang="ko-KR" altLang="en-US" dirty="0"/>
          </a:p>
        </p:txBody>
      </p:sp>
      <p:sp>
        <p:nvSpPr>
          <p:cNvPr id="6" name="모서리가 둥근 직사각형 5">
            <a:extLst>
              <a:ext uri="{FF2B5EF4-FFF2-40B4-BE49-F238E27FC236}">
                <a16:creationId xmlns:a16="http://schemas.microsoft.com/office/drawing/2014/main" id="{1610466B-43D0-E243-BAC6-0F5C953C2EBC}"/>
              </a:ext>
            </a:extLst>
          </p:cNvPr>
          <p:cNvSpPr/>
          <p:nvPr/>
        </p:nvSpPr>
        <p:spPr>
          <a:xfrm>
            <a:off x="323273" y="868528"/>
            <a:ext cx="6019862" cy="2391032"/>
          </a:xfrm>
          <a:prstGeom prst="roundRect">
            <a:avLst>
              <a:gd name="adj" fmla="val 3626"/>
            </a:avLst>
          </a:prstGeom>
          <a:noFill/>
          <a:ln w="28575">
            <a:solidFill>
              <a:schemeClr val="accent1">
                <a:lumMod val="60000"/>
                <a:lumOff val="4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7" name="모서리가 둥근 직사각형 6">
            <a:extLst>
              <a:ext uri="{FF2B5EF4-FFF2-40B4-BE49-F238E27FC236}">
                <a16:creationId xmlns:a16="http://schemas.microsoft.com/office/drawing/2014/main" id="{4D55C4C8-E77C-C74A-AB0D-287C7B136EE8}"/>
              </a:ext>
            </a:extLst>
          </p:cNvPr>
          <p:cNvSpPr/>
          <p:nvPr/>
        </p:nvSpPr>
        <p:spPr>
          <a:xfrm>
            <a:off x="322396" y="3563152"/>
            <a:ext cx="6020739" cy="2850626"/>
          </a:xfrm>
          <a:prstGeom prst="roundRect">
            <a:avLst>
              <a:gd name="adj" fmla="val 2579"/>
            </a:avLst>
          </a:prstGeom>
          <a:noFill/>
          <a:ln w="28575">
            <a:solidFill>
              <a:schemeClr val="accent1">
                <a:lumMod val="60000"/>
                <a:lumOff val="4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pic>
        <p:nvPicPr>
          <p:cNvPr id="8" name="그림 7">
            <a:extLst>
              <a:ext uri="{FF2B5EF4-FFF2-40B4-BE49-F238E27FC236}">
                <a16:creationId xmlns:a16="http://schemas.microsoft.com/office/drawing/2014/main" id="{BF8A2677-B7A0-044A-B543-8CCEC17C9B28}"/>
              </a:ext>
            </a:extLst>
          </p:cNvPr>
          <p:cNvPicPr>
            <a:picLocks noChangeAspect="1"/>
          </p:cNvPicPr>
          <p:nvPr/>
        </p:nvPicPr>
        <p:blipFill>
          <a:blip r:embed="rId2"/>
          <a:stretch>
            <a:fillRect/>
          </a:stretch>
        </p:blipFill>
        <p:spPr>
          <a:xfrm>
            <a:off x="751954" y="4231496"/>
            <a:ext cx="622904" cy="622904"/>
          </a:xfrm>
          <a:prstGeom prst="rect">
            <a:avLst/>
          </a:prstGeom>
        </p:spPr>
      </p:pic>
      <p:pic>
        <p:nvPicPr>
          <p:cNvPr id="9" name="그림 8">
            <a:extLst>
              <a:ext uri="{FF2B5EF4-FFF2-40B4-BE49-F238E27FC236}">
                <a16:creationId xmlns:a16="http://schemas.microsoft.com/office/drawing/2014/main" id="{20FEE4F7-F1BF-6043-8757-378C67CF6744}"/>
              </a:ext>
            </a:extLst>
          </p:cNvPr>
          <p:cNvPicPr>
            <a:picLocks noChangeAspect="1"/>
          </p:cNvPicPr>
          <p:nvPr/>
        </p:nvPicPr>
        <p:blipFill>
          <a:blip r:embed="rId2"/>
          <a:stretch>
            <a:fillRect/>
          </a:stretch>
        </p:blipFill>
        <p:spPr>
          <a:xfrm>
            <a:off x="1904536" y="4231496"/>
            <a:ext cx="622904" cy="622904"/>
          </a:xfrm>
          <a:prstGeom prst="rect">
            <a:avLst/>
          </a:prstGeom>
        </p:spPr>
      </p:pic>
      <p:pic>
        <p:nvPicPr>
          <p:cNvPr id="10" name="그림 9">
            <a:extLst>
              <a:ext uri="{FF2B5EF4-FFF2-40B4-BE49-F238E27FC236}">
                <a16:creationId xmlns:a16="http://schemas.microsoft.com/office/drawing/2014/main" id="{D01D8667-76DD-DB4A-9C9F-7DBCC7805F21}"/>
              </a:ext>
            </a:extLst>
          </p:cNvPr>
          <p:cNvPicPr>
            <a:picLocks noChangeAspect="1"/>
          </p:cNvPicPr>
          <p:nvPr/>
        </p:nvPicPr>
        <p:blipFill>
          <a:blip r:embed="rId2"/>
          <a:stretch>
            <a:fillRect/>
          </a:stretch>
        </p:blipFill>
        <p:spPr>
          <a:xfrm>
            <a:off x="3057118" y="4231496"/>
            <a:ext cx="622904" cy="622904"/>
          </a:xfrm>
          <a:prstGeom prst="rect">
            <a:avLst/>
          </a:prstGeom>
        </p:spPr>
      </p:pic>
      <p:pic>
        <p:nvPicPr>
          <p:cNvPr id="11" name="그림 10">
            <a:extLst>
              <a:ext uri="{FF2B5EF4-FFF2-40B4-BE49-F238E27FC236}">
                <a16:creationId xmlns:a16="http://schemas.microsoft.com/office/drawing/2014/main" id="{F421FD0A-2D9B-CA4A-8732-D5BB68E4340F}"/>
              </a:ext>
            </a:extLst>
          </p:cNvPr>
          <p:cNvPicPr>
            <a:picLocks noChangeAspect="1"/>
          </p:cNvPicPr>
          <p:nvPr/>
        </p:nvPicPr>
        <p:blipFill>
          <a:blip r:embed="rId2"/>
          <a:stretch>
            <a:fillRect/>
          </a:stretch>
        </p:blipFill>
        <p:spPr>
          <a:xfrm>
            <a:off x="4209700" y="4231496"/>
            <a:ext cx="622904" cy="622904"/>
          </a:xfrm>
          <a:prstGeom prst="rect">
            <a:avLst/>
          </a:prstGeom>
        </p:spPr>
      </p:pic>
      <p:pic>
        <p:nvPicPr>
          <p:cNvPr id="12" name="그림 11">
            <a:extLst>
              <a:ext uri="{FF2B5EF4-FFF2-40B4-BE49-F238E27FC236}">
                <a16:creationId xmlns:a16="http://schemas.microsoft.com/office/drawing/2014/main" id="{D1CAC8E5-4A9D-B545-AE61-7F2B3F304466}"/>
              </a:ext>
            </a:extLst>
          </p:cNvPr>
          <p:cNvPicPr>
            <a:picLocks noChangeAspect="1"/>
          </p:cNvPicPr>
          <p:nvPr/>
        </p:nvPicPr>
        <p:blipFill>
          <a:blip r:embed="rId2"/>
          <a:stretch>
            <a:fillRect/>
          </a:stretch>
        </p:blipFill>
        <p:spPr>
          <a:xfrm>
            <a:off x="5362282" y="4231496"/>
            <a:ext cx="622904" cy="622904"/>
          </a:xfrm>
          <a:prstGeom prst="rect">
            <a:avLst/>
          </a:prstGeom>
        </p:spPr>
      </p:pic>
      <p:pic>
        <p:nvPicPr>
          <p:cNvPr id="13" name="그림 12">
            <a:extLst>
              <a:ext uri="{FF2B5EF4-FFF2-40B4-BE49-F238E27FC236}">
                <a16:creationId xmlns:a16="http://schemas.microsoft.com/office/drawing/2014/main" id="{EA771B6B-18A3-8F48-98F3-438BE2B42ABD}"/>
              </a:ext>
            </a:extLst>
          </p:cNvPr>
          <p:cNvPicPr>
            <a:picLocks noChangeAspect="1"/>
          </p:cNvPicPr>
          <p:nvPr/>
        </p:nvPicPr>
        <p:blipFill>
          <a:blip r:embed="rId3"/>
          <a:stretch>
            <a:fillRect/>
          </a:stretch>
        </p:blipFill>
        <p:spPr>
          <a:xfrm>
            <a:off x="5938881" y="602433"/>
            <a:ext cx="774700" cy="774700"/>
          </a:xfrm>
          <a:prstGeom prst="rect">
            <a:avLst/>
          </a:prstGeom>
        </p:spPr>
      </p:pic>
      <p:pic>
        <p:nvPicPr>
          <p:cNvPr id="14" name="그림 13">
            <a:extLst>
              <a:ext uri="{FF2B5EF4-FFF2-40B4-BE49-F238E27FC236}">
                <a16:creationId xmlns:a16="http://schemas.microsoft.com/office/drawing/2014/main" id="{03B928FB-298F-6045-96F7-72A06E3EFEBF}"/>
              </a:ext>
            </a:extLst>
          </p:cNvPr>
          <p:cNvPicPr>
            <a:picLocks noChangeAspect="1"/>
          </p:cNvPicPr>
          <p:nvPr/>
        </p:nvPicPr>
        <p:blipFill>
          <a:blip r:embed="rId3"/>
          <a:stretch>
            <a:fillRect/>
          </a:stretch>
        </p:blipFill>
        <p:spPr>
          <a:xfrm>
            <a:off x="5938881" y="3314823"/>
            <a:ext cx="774700" cy="774700"/>
          </a:xfrm>
          <a:prstGeom prst="rect">
            <a:avLst/>
          </a:prstGeom>
        </p:spPr>
      </p:pic>
      <p:pic>
        <p:nvPicPr>
          <p:cNvPr id="15" name="그림 14">
            <a:extLst>
              <a:ext uri="{FF2B5EF4-FFF2-40B4-BE49-F238E27FC236}">
                <a16:creationId xmlns:a16="http://schemas.microsoft.com/office/drawing/2014/main" id="{1549A727-6A30-A743-89C0-07A12A5B2959}"/>
              </a:ext>
            </a:extLst>
          </p:cNvPr>
          <p:cNvPicPr>
            <a:picLocks noChangeAspect="1"/>
          </p:cNvPicPr>
          <p:nvPr/>
        </p:nvPicPr>
        <p:blipFill>
          <a:blip r:embed="rId4"/>
          <a:stretch>
            <a:fillRect/>
          </a:stretch>
        </p:blipFill>
        <p:spPr>
          <a:xfrm>
            <a:off x="5210486" y="648545"/>
            <a:ext cx="774700" cy="774700"/>
          </a:xfrm>
          <a:prstGeom prst="rect">
            <a:avLst/>
          </a:prstGeom>
        </p:spPr>
      </p:pic>
      <p:pic>
        <p:nvPicPr>
          <p:cNvPr id="16" name="그림 15">
            <a:extLst>
              <a:ext uri="{FF2B5EF4-FFF2-40B4-BE49-F238E27FC236}">
                <a16:creationId xmlns:a16="http://schemas.microsoft.com/office/drawing/2014/main" id="{672CDF11-B7C8-8045-9605-403D7A6BF398}"/>
              </a:ext>
            </a:extLst>
          </p:cNvPr>
          <p:cNvPicPr>
            <a:picLocks noChangeAspect="1"/>
          </p:cNvPicPr>
          <p:nvPr/>
        </p:nvPicPr>
        <p:blipFill>
          <a:blip r:embed="rId4"/>
          <a:stretch>
            <a:fillRect/>
          </a:stretch>
        </p:blipFill>
        <p:spPr>
          <a:xfrm>
            <a:off x="5171144" y="3253803"/>
            <a:ext cx="774700" cy="774700"/>
          </a:xfrm>
          <a:prstGeom prst="rect">
            <a:avLst/>
          </a:prstGeom>
        </p:spPr>
      </p:pic>
      <p:sp>
        <p:nvSpPr>
          <p:cNvPr id="17" name="TextBox 16">
            <a:extLst>
              <a:ext uri="{FF2B5EF4-FFF2-40B4-BE49-F238E27FC236}">
                <a16:creationId xmlns:a16="http://schemas.microsoft.com/office/drawing/2014/main" id="{7AB817EC-A306-1349-8B4B-52D85614FBAD}"/>
              </a:ext>
            </a:extLst>
          </p:cNvPr>
          <p:cNvSpPr txBox="1"/>
          <p:nvPr/>
        </p:nvSpPr>
        <p:spPr>
          <a:xfrm>
            <a:off x="494127" y="907394"/>
            <a:ext cx="2076704" cy="369332"/>
          </a:xfrm>
          <a:prstGeom prst="rect">
            <a:avLst/>
          </a:prstGeom>
          <a:noFill/>
        </p:spPr>
        <p:txBody>
          <a:bodyPr wrap="square" rtlCol="0">
            <a:spAutoFit/>
          </a:bodyPr>
          <a:lstStyle/>
          <a:p>
            <a:r>
              <a:rPr kumimoji="1" lang="en-US" altLang="ko-KR" dirty="0">
                <a:solidFill>
                  <a:schemeClr val="bg2">
                    <a:lumMod val="50000"/>
                  </a:schemeClr>
                </a:solidFill>
              </a:rPr>
              <a:t>Frontend subnet</a:t>
            </a:r>
            <a:endParaRPr kumimoji="1" lang="ko-KR" altLang="en-US" dirty="0">
              <a:solidFill>
                <a:schemeClr val="bg2">
                  <a:lumMod val="50000"/>
                </a:schemeClr>
              </a:solidFill>
            </a:endParaRPr>
          </a:p>
        </p:txBody>
      </p:sp>
      <p:sp>
        <p:nvSpPr>
          <p:cNvPr id="18" name="TextBox 17">
            <a:extLst>
              <a:ext uri="{FF2B5EF4-FFF2-40B4-BE49-F238E27FC236}">
                <a16:creationId xmlns:a16="http://schemas.microsoft.com/office/drawing/2014/main" id="{FFFF495B-CDBE-1441-A20D-008AEB056C98}"/>
              </a:ext>
            </a:extLst>
          </p:cNvPr>
          <p:cNvSpPr txBox="1"/>
          <p:nvPr/>
        </p:nvSpPr>
        <p:spPr>
          <a:xfrm>
            <a:off x="494127" y="3623224"/>
            <a:ext cx="2076704" cy="369332"/>
          </a:xfrm>
          <a:prstGeom prst="rect">
            <a:avLst/>
          </a:prstGeom>
          <a:noFill/>
        </p:spPr>
        <p:txBody>
          <a:bodyPr wrap="square" rtlCol="0">
            <a:spAutoFit/>
          </a:bodyPr>
          <a:lstStyle/>
          <a:p>
            <a:r>
              <a:rPr kumimoji="1" lang="en-US" altLang="ko-KR" dirty="0">
                <a:solidFill>
                  <a:schemeClr val="bg2">
                    <a:lumMod val="50000"/>
                  </a:schemeClr>
                </a:solidFill>
              </a:rPr>
              <a:t>Backend subnet</a:t>
            </a:r>
            <a:endParaRPr kumimoji="1" lang="ko-KR" altLang="en-US" dirty="0">
              <a:solidFill>
                <a:schemeClr val="bg2">
                  <a:lumMod val="50000"/>
                </a:schemeClr>
              </a:solidFill>
            </a:endParaRPr>
          </a:p>
        </p:txBody>
      </p:sp>
      <p:pic>
        <p:nvPicPr>
          <p:cNvPr id="19" name="그림 18">
            <a:extLst>
              <a:ext uri="{FF2B5EF4-FFF2-40B4-BE49-F238E27FC236}">
                <a16:creationId xmlns:a16="http://schemas.microsoft.com/office/drawing/2014/main" id="{F480D40A-3215-0A43-AB77-CF104E7A07DE}"/>
              </a:ext>
            </a:extLst>
          </p:cNvPr>
          <p:cNvPicPr>
            <a:picLocks noChangeAspect="1"/>
          </p:cNvPicPr>
          <p:nvPr/>
        </p:nvPicPr>
        <p:blipFill>
          <a:blip r:embed="rId2"/>
          <a:stretch>
            <a:fillRect/>
          </a:stretch>
        </p:blipFill>
        <p:spPr>
          <a:xfrm>
            <a:off x="2398185" y="1763265"/>
            <a:ext cx="559995" cy="559995"/>
          </a:xfrm>
          <a:prstGeom prst="rect">
            <a:avLst/>
          </a:prstGeom>
        </p:spPr>
      </p:pic>
      <p:pic>
        <p:nvPicPr>
          <p:cNvPr id="20" name="그림 19">
            <a:extLst>
              <a:ext uri="{FF2B5EF4-FFF2-40B4-BE49-F238E27FC236}">
                <a16:creationId xmlns:a16="http://schemas.microsoft.com/office/drawing/2014/main" id="{51CAF8FE-6D03-0548-8152-852BA9529131}"/>
              </a:ext>
            </a:extLst>
          </p:cNvPr>
          <p:cNvPicPr>
            <a:picLocks noChangeAspect="1"/>
          </p:cNvPicPr>
          <p:nvPr/>
        </p:nvPicPr>
        <p:blipFill>
          <a:blip r:embed="rId2"/>
          <a:stretch>
            <a:fillRect/>
          </a:stretch>
        </p:blipFill>
        <p:spPr>
          <a:xfrm>
            <a:off x="3579744" y="1760468"/>
            <a:ext cx="559995" cy="559995"/>
          </a:xfrm>
          <a:prstGeom prst="rect">
            <a:avLst/>
          </a:prstGeom>
        </p:spPr>
      </p:pic>
      <p:pic>
        <p:nvPicPr>
          <p:cNvPr id="21" name="그림 20">
            <a:extLst>
              <a:ext uri="{FF2B5EF4-FFF2-40B4-BE49-F238E27FC236}">
                <a16:creationId xmlns:a16="http://schemas.microsoft.com/office/drawing/2014/main" id="{EA9C9BC5-ABE6-6342-BECB-B721343AF0B3}"/>
              </a:ext>
            </a:extLst>
          </p:cNvPr>
          <p:cNvPicPr>
            <a:picLocks noChangeAspect="1"/>
          </p:cNvPicPr>
          <p:nvPr/>
        </p:nvPicPr>
        <p:blipFill>
          <a:blip r:embed="rId5"/>
          <a:stretch>
            <a:fillRect/>
          </a:stretch>
        </p:blipFill>
        <p:spPr>
          <a:xfrm>
            <a:off x="3002640" y="1039593"/>
            <a:ext cx="559994" cy="559994"/>
          </a:xfrm>
          <a:prstGeom prst="rect">
            <a:avLst/>
          </a:prstGeom>
        </p:spPr>
      </p:pic>
      <p:cxnSp>
        <p:nvCxnSpPr>
          <p:cNvPr id="22" name="꺾인 연결선[E] 21">
            <a:extLst>
              <a:ext uri="{FF2B5EF4-FFF2-40B4-BE49-F238E27FC236}">
                <a16:creationId xmlns:a16="http://schemas.microsoft.com/office/drawing/2014/main" id="{2D0DEF56-6F88-4C43-AC74-BE8718F35901}"/>
              </a:ext>
            </a:extLst>
          </p:cNvPr>
          <p:cNvCxnSpPr>
            <a:cxnSpLocks/>
            <a:stCxn id="21" idx="1"/>
            <a:endCxn id="19" idx="0"/>
          </p:cNvCxnSpPr>
          <p:nvPr/>
        </p:nvCxnSpPr>
        <p:spPr>
          <a:xfrm rot="10800000" flipV="1">
            <a:off x="2678184" y="1319589"/>
            <a:ext cx="324457" cy="443675"/>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 name="꺾인 연결선[E] 22">
            <a:extLst>
              <a:ext uri="{FF2B5EF4-FFF2-40B4-BE49-F238E27FC236}">
                <a16:creationId xmlns:a16="http://schemas.microsoft.com/office/drawing/2014/main" id="{22B8B7B7-9085-2D49-BD60-A8E3E2A82574}"/>
              </a:ext>
            </a:extLst>
          </p:cNvPr>
          <p:cNvCxnSpPr>
            <a:cxnSpLocks/>
            <a:stCxn id="21" idx="3"/>
            <a:endCxn id="20" idx="0"/>
          </p:cNvCxnSpPr>
          <p:nvPr/>
        </p:nvCxnSpPr>
        <p:spPr>
          <a:xfrm>
            <a:off x="3562634" y="1319590"/>
            <a:ext cx="297108" cy="440878"/>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D267EA2B-ACAE-C044-AD33-1DA551CAB93F}"/>
              </a:ext>
            </a:extLst>
          </p:cNvPr>
          <p:cNvSpPr txBox="1"/>
          <p:nvPr/>
        </p:nvSpPr>
        <p:spPr>
          <a:xfrm>
            <a:off x="1959952" y="2406141"/>
            <a:ext cx="1423550" cy="553998"/>
          </a:xfrm>
          <a:prstGeom prst="rect">
            <a:avLst/>
          </a:prstGeom>
          <a:noFill/>
        </p:spPr>
        <p:txBody>
          <a:bodyPr wrap="square" rtlCol="0">
            <a:spAutoFit/>
          </a:bodyPr>
          <a:lstStyle/>
          <a:p>
            <a:r>
              <a:rPr kumimoji="1" lang="en-US" altLang="ko-KR" sz="1000" b="1" dirty="0"/>
              <a:t>Metatron-web-01</a:t>
            </a:r>
            <a:br>
              <a:rPr kumimoji="1" lang="en-US" altLang="ko-KR" sz="1000" b="1" dirty="0"/>
            </a:br>
            <a:r>
              <a:rPr kumimoji="1" lang="en-US" altLang="ko-KR" sz="1000" dirty="0"/>
              <a:t>discovery:8080</a:t>
            </a:r>
            <a:br>
              <a:rPr kumimoji="1" lang="en-US" altLang="ko-KR" sz="1000" dirty="0"/>
            </a:br>
            <a:r>
              <a:rPr kumimoji="1" lang="en-US" altLang="ko-KR" sz="1000" dirty="0"/>
              <a:t>mysql:3306</a:t>
            </a:r>
            <a:endParaRPr kumimoji="1" lang="ko-KR" altLang="en-US" sz="1000" dirty="0"/>
          </a:p>
        </p:txBody>
      </p:sp>
      <p:sp>
        <p:nvSpPr>
          <p:cNvPr id="25" name="TextBox 24">
            <a:extLst>
              <a:ext uri="{FF2B5EF4-FFF2-40B4-BE49-F238E27FC236}">
                <a16:creationId xmlns:a16="http://schemas.microsoft.com/office/drawing/2014/main" id="{65F5DC0C-8BFB-7B44-A985-14F30C0DF159}"/>
              </a:ext>
            </a:extLst>
          </p:cNvPr>
          <p:cNvSpPr txBox="1"/>
          <p:nvPr/>
        </p:nvSpPr>
        <p:spPr>
          <a:xfrm>
            <a:off x="3199511" y="2403344"/>
            <a:ext cx="1351231" cy="553998"/>
          </a:xfrm>
          <a:prstGeom prst="rect">
            <a:avLst/>
          </a:prstGeom>
          <a:noFill/>
        </p:spPr>
        <p:txBody>
          <a:bodyPr wrap="square" rtlCol="0">
            <a:spAutoFit/>
          </a:bodyPr>
          <a:lstStyle/>
          <a:p>
            <a:r>
              <a:rPr kumimoji="1" lang="en-US" altLang="ko-KR" sz="1000" b="1" dirty="0"/>
              <a:t>Metatron-web-02</a:t>
            </a:r>
            <a:br>
              <a:rPr kumimoji="1" lang="en-US" altLang="ko-KR" sz="1000" b="1" dirty="0"/>
            </a:br>
            <a:r>
              <a:rPr kumimoji="1" lang="en-US" altLang="ko-KR" sz="1000" dirty="0"/>
              <a:t>discovery:8080</a:t>
            </a:r>
            <a:br>
              <a:rPr kumimoji="1" lang="en-US" altLang="ko-KR" sz="1000" dirty="0"/>
            </a:br>
            <a:r>
              <a:rPr kumimoji="1" lang="en-US" altLang="ko-KR" sz="1000" dirty="0"/>
              <a:t>mail:25</a:t>
            </a:r>
            <a:endParaRPr kumimoji="1" lang="ko-KR" altLang="en-US" sz="1000" dirty="0"/>
          </a:p>
        </p:txBody>
      </p:sp>
      <p:sp>
        <p:nvSpPr>
          <p:cNvPr id="26" name="TextBox 25">
            <a:extLst>
              <a:ext uri="{FF2B5EF4-FFF2-40B4-BE49-F238E27FC236}">
                <a16:creationId xmlns:a16="http://schemas.microsoft.com/office/drawing/2014/main" id="{79E1460F-50F8-BA4D-B3E4-3F03397306CA}"/>
              </a:ext>
            </a:extLst>
          </p:cNvPr>
          <p:cNvSpPr txBox="1"/>
          <p:nvPr/>
        </p:nvSpPr>
        <p:spPr>
          <a:xfrm>
            <a:off x="441896" y="4886490"/>
            <a:ext cx="1319207" cy="553998"/>
          </a:xfrm>
          <a:prstGeom prst="rect">
            <a:avLst/>
          </a:prstGeom>
          <a:noFill/>
        </p:spPr>
        <p:txBody>
          <a:bodyPr wrap="square" rtlCol="0">
            <a:spAutoFit/>
          </a:bodyPr>
          <a:lstStyle/>
          <a:p>
            <a:r>
              <a:rPr kumimoji="1" lang="en-US" altLang="ko-KR" sz="1000" b="1" dirty="0"/>
              <a:t>Metatron-web-01</a:t>
            </a:r>
            <a:br>
              <a:rPr kumimoji="1" lang="en-US" altLang="ko-KR" sz="1000" dirty="0"/>
            </a:br>
            <a:r>
              <a:rPr kumimoji="1" lang="en-US" altLang="ko-KR" sz="1000" dirty="0"/>
              <a:t>zookeeper:2181</a:t>
            </a:r>
            <a:br>
              <a:rPr kumimoji="1" lang="en-US" altLang="ko-KR" sz="1000" dirty="0"/>
            </a:br>
            <a:r>
              <a:rPr kumimoji="1" lang="en-US" altLang="ko-KR" sz="1000" dirty="0"/>
              <a:t>overload:8090</a:t>
            </a:r>
            <a:endParaRPr kumimoji="1" lang="ko-KR" altLang="en-US" sz="1000" dirty="0"/>
          </a:p>
        </p:txBody>
      </p:sp>
      <p:sp>
        <p:nvSpPr>
          <p:cNvPr id="27" name="TextBox 26">
            <a:extLst>
              <a:ext uri="{FF2B5EF4-FFF2-40B4-BE49-F238E27FC236}">
                <a16:creationId xmlns:a16="http://schemas.microsoft.com/office/drawing/2014/main" id="{6A0C8653-FE65-314F-9C11-9027393947CD}"/>
              </a:ext>
            </a:extLst>
          </p:cNvPr>
          <p:cNvSpPr txBox="1"/>
          <p:nvPr/>
        </p:nvSpPr>
        <p:spPr>
          <a:xfrm>
            <a:off x="1580203" y="4880664"/>
            <a:ext cx="1319207" cy="861774"/>
          </a:xfrm>
          <a:prstGeom prst="rect">
            <a:avLst/>
          </a:prstGeom>
          <a:noFill/>
        </p:spPr>
        <p:txBody>
          <a:bodyPr wrap="square" rtlCol="0">
            <a:spAutoFit/>
          </a:bodyPr>
          <a:lstStyle/>
          <a:p>
            <a:r>
              <a:rPr kumimoji="1" lang="en-US" altLang="ko-KR" sz="1000" b="1" dirty="0"/>
              <a:t>Metatron-web-02</a:t>
            </a:r>
            <a:br>
              <a:rPr kumimoji="1" lang="en-US" altLang="ko-KR" sz="1000" dirty="0"/>
            </a:br>
            <a:r>
              <a:rPr kumimoji="1" lang="en-US" altLang="ko-KR" sz="1000" dirty="0"/>
              <a:t>zookeeper:2181</a:t>
            </a:r>
            <a:br>
              <a:rPr kumimoji="1" lang="en-US" altLang="ko-KR" sz="1000" dirty="0"/>
            </a:br>
            <a:r>
              <a:rPr kumimoji="1" lang="en-US" altLang="ko-KR" sz="1000" dirty="0"/>
              <a:t>coordinator:8081</a:t>
            </a:r>
            <a:br>
              <a:rPr kumimoji="1" lang="en-US" altLang="ko-KR" sz="1000" dirty="0"/>
            </a:br>
            <a:r>
              <a:rPr kumimoji="1" lang="en-US" altLang="ko-KR" sz="1000" dirty="0"/>
              <a:t>broker:8082</a:t>
            </a:r>
            <a:br>
              <a:rPr kumimoji="1" lang="en-US" altLang="ko-KR" sz="1000" dirty="0"/>
            </a:br>
            <a:r>
              <a:rPr kumimoji="1" lang="en-US" altLang="ko-KR" sz="1000" dirty="0"/>
              <a:t>historical:8083</a:t>
            </a:r>
            <a:endParaRPr kumimoji="1" lang="ko-KR" altLang="en-US" sz="1000" dirty="0"/>
          </a:p>
        </p:txBody>
      </p:sp>
      <p:sp>
        <p:nvSpPr>
          <p:cNvPr id="28" name="TextBox 27">
            <a:extLst>
              <a:ext uri="{FF2B5EF4-FFF2-40B4-BE49-F238E27FC236}">
                <a16:creationId xmlns:a16="http://schemas.microsoft.com/office/drawing/2014/main" id="{53B6F461-F8D2-A04F-B11F-EA9762590DBA}"/>
              </a:ext>
            </a:extLst>
          </p:cNvPr>
          <p:cNvSpPr txBox="1"/>
          <p:nvPr/>
        </p:nvSpPr>
        <p:spPr>
          <a:xfrm>
            <a:off x="2718510" y="4886490"/>
            <a:ext cx="1319207" cy="707886"/>
          </a:xfrm>
          <a:prstGeom prst="rect">
            <a:avLst/>
          </a:prstGeom>
          <a:noFill/>
        </p:spPr>
        <p:txBody>
          <a:bodyPr wrap="square" rtlCol="0">
            <a:spAutoFit/>
          </a:bodyPr>
          <a:lstStyle/>
          <a:p>
            <a:r>
              <a:rPr kumimoji="1" lang="en-US" altLang="ko-KR" sz="1000" b="1" dirty="0"/>
              <a:t>Metatron-web-03</a:t>
            </a:r>
            <a:br>
              <a:rPr kumimoji="1" lang="en-US" altLang="ko-KR" sz="1000" dirty="0"/>
            </a:br>
            <a:r>
              <a:rPr kumimoji="1" lang="en-US" altLang="ko-KR" sz="1000" dirty="0"/>
              <a:t>zookeeper:2181</a:t>
            </a:r>
            <a:br>
              <a:rPr kumimoji="1" lang="en-US" altLang="ko-KR" sz="1000" dirty="0"/>
            </a:br>
            <a:r>
              <a:rPr kumimoji="1" lang="en-US" altLang="ko-KR" sz="1000" dirty="0"/>
              <a:t>broker:8082</a:t>
            </a:r>
            <a:br>
              <a:rPr kumimoji="1" lang="en-US" altLang="ko-KR" sz="1000" dirty="0"/>
            </a:br>
            <a:r>
              <a:rPr kumimoji="1" lang="en-US" altLang="ko-KR" sz="1000" dirty="0"/>
              <a:t>historical:8083</a:t>
            </a:r>
            <a:endParaRPr kumimoji="1" lang="ko-KR" altLang="en-US" sz="1000" dirty="0"/>
          </a:p>
        </p:txBody>
      </p:sp>
      <p:sp>
        <p:nvSpPr>
          <p:cNvPr id="29" name="TextBox 28">
            <a:extLst>
              <a:ext uri="{FF2B5EF4-FFF2-40B4-BE49-F238E27FC236}">
                <a16:creationId xmlns:a16="http://schemas.microsoft.com/office/drawing/2014/main" id="{81CAC8E3-5858-7847-B85A-431D082B18BC}"/>
              </a:ext>
            </a:extLst>
          </p:cNvPr>
          <p:cNvSpPr txBox="1"/>
          <p:nvPr/>
        </p:nvSpPr>
        <p:spPr>
          <a:xfrm>
            <a:off x="3856817" y="4877943"/>
            <a:ext cx="1319207" cy="861774"/>
          </a:xfrm>
          <a:prstGeom prst="rect">
            <a:avLst/>
          </a:prstGeom>
          <a:noFill/>
        </p:spPr>
        <p:txBody>
          <a:bodyPr wrap="square" rtlCol="0">
            <a:spAutoFit/>
          </a:bodyPr>
          <a:lstStyle/>
          <a:p>
            <a:r>
              <a:rPr kumimoji="1" lang="en-US" altLang="ko-KR" sz="1000" b="1" dirty="0"/>
              <a:t>Metatron-web-04</a:t>
            </a:r>
            <a:br>
              <a:rPr kumimoji="1" lang="en-US" altLang="ko-KR" sz="1000" dirty="0"/>
            </a:br>
            <a:r>
              <a:rPr kumimoji="1" lang="en-US" altLang="ko-KR" sz="1000" dirty="0"/>
              <a:t>hive:1000</a:t>
            </a:r>
            <a:br>
              <a:rPr kumimoji="1" lang="en-US" altLang="ko-KR" sz="1000" dirty="0"/>
            </a:br>
            <a:r>
              <a:rPr kumimoji="1" lang="en-US" altLang="ko-KR" sz="1000" dirty="0"/>
              <a:t>historical:8083</a:t>
            </a:r>
            <a:br>
              <a:rPr kumimoji="1" lang="en-US" altLang="ko-KR" sz="1000" dirty="0"/>
            </a:br>
            <a:r>
              <a:rPr kumimoji="1" lang="en-US" altLang="ko-KR" sz="1000" dirty="0" err="1"/>
              <a:t>middleManage</a:t>
            </a:r>
            <a:br>
              <a:rPr kumimoji="1" lang="en-US" altLang="ko-KR" sz="1000" dirty="0"/>
            </a:br>
            <a:r>
              <a:rPr kumimoji="1" lang="en-US" altLang="ko-KR" sz="1000" dirty="0"/>
              <a:t>:8091</a:t>
            </a:r>
            <a:endParaRPr kumimoji="1" lang="ko-KR" altLang="en-US" sz="1000" dirty="0"/>
          </a:p>
        </p:txBody>
      </p:sp>
      <p:sp>
        <p:nvSpPr>
          <p:cNvPr id="30" name="TextBox 29">
            <a:extLst>
              <a:ext uri="{FF2B5EF4-FFF2-40B4-BE49-F238E27FC236}">
                <a16:creationId xmlns:a16="http://schemas.microsoft.com/office/drawing/2014/main" id="{5D611F0D-FEE7-2D46-A42A-DC27C206C3DB}"/>
              </a:ext>
            </a:extLst>
          </p:cNvPr>
          <p:cNvSpPr txBox="1"/>
          <p:nvPr/>
        </p:nvSpPr>
        <p:spPr>
          <a:xfrm>
            <a:off x="4995125" y="4880993"/>
            <a:ext cx="1319207" cy="707886"/>
          </a:xfrm>
          <a:prstGeom prst="rect">
            <a:avLst/>
          </a:prstGeom>
          <a:noFill/>
        </p:spPr>
        <p:txBody>
          <a:bodyPr wrap="square" rtlCol="0">
            <a:spAutoFit/>
          </a:bodyPr>
          <a:lstStyle/>
          <a:p>
            <a:r>
              <a:rPr kumimoji="1" lang="en-US" altLang="ko-KR" sz="1000" b="1" dirty="0"/>
              <a:t>Metatron-web-05</a:t>
            </a:r>
            <a:br>
              <a:rPr kumimoji="1" lang="en-US" altLang="ko-KR" sz="1000" dirty="0"/>
            </a:br>
            <a:r>
              <a:rPr kumimoji="1" lang="en-US" altLang="ko-KR" sz="1000" dirty="0"/>
              <a:t>historical:8083</a:t>
            </a:r>
            <a:br>
              <a:rPr kumimoji="1" lang="en-US" altLang="ko-KR" sz="1000" dirty="0"/>
            </a:br>
            <a:r>
              <a:rPr kumimoji="1" lang="en-US" altLang="ko-KR" sz="1000" dirty="0" err="1"/>
              <a:t>middleManage</a:t>
            </a:r>
            <a:br>
              <a:rPr kumimoji="1" lang="en-US" altLang="ko-KR" sz="1000" dirty="0"/>
            </a:br>
            <a:r>
              <a:rPr kumimoji="1" lang="en-US" altLang="ko-KR" sz="1000" dirty="0"/>
              <a:t>8091</a:t>
            </a:r>
            <a:endParaRPr kumimoji="1" lang="ko-KR" altLang="en-US" sz="1000" dirty="0"/>
          </a:p>
        </p:txBody>
      </p:sp>
      <p:sp>
        <p:nvSpPr>
          <p:cNvPr id="31" name="TextBox 30">
            <a:extLst>
              <a:ext uri="{FF2B5EF4-FFF2-40B4-BE49-F238E27FC236}">
                <a16:creationId xmlns:a16="http://schemas.microsoft.com/office/drawing/2014/main" id="{20DE0D60-CC45-D34D-ABED-91B08D14EA4B}"/>
              </a:ext>
            </a:extLst>
          </p:cNvPr>
          <p:cNvSpPr txBox="1"/>
          <p:nvPr/>
        </p:nvSpPr>
        <p:spPr>
          <a:xfrm>
            <a:off x="432307" y="5622790"/>
            <a:ext cx="1319207" cy="707886"/>
          </a:xfrm>
          <a:prstGeom prst="rect">
            <a:avLst/>
          </a:prstGeom>
          <a:noFill/>
        </p:spPr>
        <p:txBody>
          <a:bodyPr wrap="square" rtlCol="0">
            <a:spAutoFit/>
          </a:bodyPr>
          <a:lstStyle/>
          <a:p>
            <a:r>
              <a:rPr kumimoji="1" lang="en-US" altLang="ko-KR" sz="1000" b="1" dirty="0" err="1"/>
              <a:t>hadoop</a:t>
            </a:r>
            <a:r>
              <a:rPr kumimoji="1" lang="en-US" altLang="ko-KR" sz="1000" b="1" dirty="0"/>
              <a:t> </a:t>
            </a:r>
          </a:p>
          <a:p>
            <a:r>
              <a:rPr kumimoji="1" lang="en-US" altLang="ko-KR" sz="1000" dirty="0"/>
              <a:t>Yarn, </a:t>
            </a:r>
            <a:r>
              <a:rPr kumimoji="1" lang="en-US" altLang="ko-KR" sz="1000" dirty="0" err="1"/>
              <a:t>namenode</a:t>
            </a:r>
            <a:br>
              <a:rPr kumimoji="1" lang="en-US" altLang="ko-KR" sz="1000" dirty="0"/>
            </a:br>
            <a:r>
              <a:rPr kumimoji="1" lang="en-US" altLang="ko-KR" sz="1000" dirty="0"/>
              <a:t>journal</a:t>
            </a:r>
            <a:br>
              <a:rPr kumimoji="1" lang="en-US" altLang="ko-KR" sz="1000" dirty="0"/>
            </a:br>
            <a:endParaRPr kumimoji="1" lang="ko-KR" altLang="en-US" sz="1000" dirty="0"/>
          </a:p>
        </p:txBody>
      </p:sp>
      <p:sp>
        <p:nvSpPr>
          <p:cNvPr id="32" name="TextBox 31">
            <a:extLst>
              <a:ext uri="{FF2B5EF4-FFF2-40B4-BE49-F238E27FC236}">
                <a16:creationId xmlns:a16="http://schemas.microsoft.com/office/drawing/2014/main" id="{C30EB753-574E-7048-AA08-A9B9505062F3}"/>
              </a:ext>
            </a:extLst>
          </p:cNvPr>
          <p:cNvSpPr txBox="1"/>
          <p:nvPr/>
        </p:nvSpPr>
        <p:spPr>
          <a:xfrm>
            <a:off x="1591840" y="5622790"/>
            <a:ext cx="1319207" cy="707886"/>
          </a:xfrm>
          <a:prstGeom prst="rect">
            <a:avLst/>
          </a:prstGeom>
          <a:noFill/>
        </p:spPr>
        <p:txBody>
          <a:bodyPr wrap="square" rtlCol="0">
            <a:spAutoFit/>
          </a:bodyPr>
          <a:lstStyle/>
          <a:p>
            <a:r>
              <a:rPr kumimoji="1" lang="en-US" altLang="ko-KR" sz="1000" b="1" dirty="0" err="1"/>
              <a:t>hadoop</a:t>
            </a:r>
            <a:r>
              <a:rPr kumimoji="1" lang="en-US" altLang="ko-KR" sz="1000" b="1" dirty="0"/>
              <a:t> </a:t>
            </a:r>
          </a:p>
          <a:p>
            <a:r>
              <a:rPr kumimoji="1" lang="en-US" altLang="ko-KR" sz="1000" dirty="0"/>
              <a:t>Yarn, </a:t>
            </a:r>
            <a:r>
              <a:rPr kumimoji="1" lang="en-US" altLang="ko-KR" sz="1000" dirty="0" err="1"/>
              <a:t>namenode</a:t>
            </a:r>
            <a:br>
              <a:rPr kumimoji="1" lang="en-US" altLang="ko-KR" sz="1000" dirty="0"/>
            </a:br>
            <a:r>
              <a:rPr kumimoji="1" lang="en-US" altLang="ko-KR" sz="1000" dirty="0"/>
              <a:t>journal, </a:t>
            </a:r>
            <a:r>
              <a:rPr kumimoji="1" lang="en-US" altLang="ko-KR" sz="1000" dirty="0" err="1"/>
              <a:t>datanode</a:t>
            </a:r>
            <a:br>
              <a:rPr kumimoji="1" lang="en-US" altLang="ko-KR" sz="1000" dirty="0"/>
            </a:br>
            <a:endParaRPr kumimoji="1" lang="ko-KR" altLang="en-US" sz="1000" dirty="0"/>
          </a:p>
        </p:txBody>
      </p:sp>
      <p:sp>
        <p:nvSpPr>
          <p:cNvPr id="33" name="TextBox 32">
            <a:extLst>
              <a:ext uri="{FF2B5EF4-FFF2-40B4-BE49-F238E27FC236}">
                <a16:creationId xmlns:a16="http://schemas.microsoft.com/office/drawing/2014/main" id="{B78A4923-4390-C249-A3B1-8A7ACE86CD98}"/>
              </a:ext>
            </a:extLst>
          </p:cNvPr>
          <p:cNvSpPr txBox="1"/>
          <p:nvPr/>
        </p:nvSpPr>
        <p:spPr>
          <a:xfrm>
            <a:off x="2751373" y="5622790"/>
            <a:ext cx="1319207" cy="707886"/>
          </a:xfrm>
          <a:prstGeom prst="rect">
            <a:avLst/>
          </a:prstGeom>
          <a:noFill/>
        </p:spPr>
        <p:txBody>
          <a:bodyPr wrap="square" rtlCol="0">
            <a:spAutoFit/>
          </a:bodyPr>
          <a:lstStyle/>
          <a:p>
            <a:r>
              <a:rPr kumimoji="1" lang="en-US" altLang="ko-KR" sz="1000" b="1" dirty="0" err="1"/>
              <a:t>hadoop</a:t>
            </a:r>
            <a:r>
              <a:rPr kumimoji="1" lang="en-US" altLang="ko-KR" sz="1000" b="1" dirty="0"/>
              <a:t> </a:t>
            </a:r>
          </a:p>
          <a:p>
            <a:r>
              <a:rPr kumimoji="1" lang="en-US" altLang="ko-KR" sz="1000" dirty="0"/>
              <a:t>Yarn, </a:t>
            </a:r>
            <a:r>
              <a:rPr kumimoji="1" lang="en-US" altLang="ko-KR" sz="1000" dirty="0" err="1"/>
              <a:t>namenode</a:t>
            </a:r>
            <a:endParaRPr kumimoji="1" lang="en-US" altLang="ko-KR" sz="1000" dirty="0"/>
          </a:p>
          <a:p>
            <a:r>
              <a:rPr kumimoji="1" lang="en-US" altLang="ko-KR" sz="1000" dirty="0"/>
              <a:t>Journal, </a:t>
            </a:r>
            <a:r>
              <a:rPr kumimoji="1" lang="en-US" altLang="ko-KR" sz="1000" dirty="0" err="1"/>
              <a:t>datanode</a:t>
            </a:r>
            <a:br>
              <a:rPr kumimoji="1" lang="en-US" altLang="ko-KR" sz="1000" dirty="0"/>
            </a:br>
            <a:r>
              <a:rPr kumimoji="1" lang="en-US" altLang="ko-KR" sz="1000" dirty="0"/>
              <a:t>history, timeline</a:t>
            </a:r>
            <a:endParaRPr kumimoji="1" lang="ko-KR" altLang="en-US" sz="1000" dirty="0"/>
          </a:p>
        </p:txBody>
      </p:sp>
      <p:sp>
        <p:nvSpPr>
          <p:cNvPr id="34" name="TextBox 33">
            <a:extLst>
              <a:ext uri="{FF2B5EF4-FFF2-40B4-BE49-F238E27FC236}">
                <a16:creationId xmlns:a16="http://schemas.microsoft.com/office/drawing/2014/main" id="{8A78E03C-C758-5346-9940-2BD2617F180A}"/>
              </a:ext>
            </a:extLst>
          </p:cNvPr>
          <p:cNvSpPr txBox="1"/>
          <p:nvPr/>
        </p:nvSpPr>
        <p:spPr>
          <a:xfrm>
            <a:off x="3910906" y="5622790"/>
            <a:ext cx="1319207" cy="553998"/>
          </a:xfrm>
          <a:prstGeom prst="rect">
            <a:avLst/>
          </a:prstGeom>
          <a:noFill/>
        </p:spPr>
        <p:txBody>
          <a:bodyPr wrap="square" rtlCol="0">
            <a:spAutoFit/>
          </a:bodyPr>
          <a:lstStyle/>
          <a:p>
            <a:r>
              <a:rPr kumimoji="1" lang="en-US" altLang="ko-KR" sz="1000" b="1" dirty="0" err="1"/>
              <a:t>hadoop</a:t>
            </a:r>
            <a:r>
              <a:rPr kumimoji="1" lang="en-US" altLang="ko-KR" sz="1000" dirty="0"/>
              <a:t> </a:t>
            </a:r>
          </a:p>
          <a:p>
            <a:r>
              <a:rPr kumimoji="1" lang="en-US" altLang="ko-KR" sz="1000" dirty="0"/>
              <a:t>Yarn, </a:t>
            </a:r>
            <a:r>
              <a:rPr kumimoji="1" lang="en-US" altLang="ko-KR" sz="1000" dirty="0" err="1"/>
              <a:t>namenode</a:t>
            </a:r>
            <a:br>
              <a:rPr kumimoji="1" lang="en-US" altLang="ko-KR" sz="1000" dirty="0"/>
            </a:br>
            <a:r>
              <a:rPr kumimoji="1" lang="en-US" altLang="ko-KR" sz="1000" dirty="0" err="1"/>
              <a:t>datanode</a:t>
            </a:r>
            <a:endParaRPr kumimoji="1" lang="ko-KR" altLang="en-US" sz="1000" dirty="0"/>
          </a:p>
        </p:txBody>
      </p:sp>
      <p:sp>
        <p:nvSpPr>
          <p:cNvPr id="35" name="TextBox 34">
            <a:extLst>
              <a:ext uri="{FF2B5EF4-FFF2-40B4-BE49-F238E27FC236}">
                <a16:creationId xmlns:a16="http://schemas.microsoft.com/office/drawing/2014/main" id="{D2F022EC-4CE9-6046-A9D2-45B6AAA98E32}"/>
              </a:ext>
            </a:extLst>
          </p:cNvPr>
          <p:cNvSpPr txBox="1"/>
          <p:nvPr/>
        </p:nvSpPr>
        <p:spPr>
          <a:xfrm>
            <a:off x="5070439" y="5622790"/>
            <a:ext cx="1319207" cy="553998"/>
          </a:xfrm>
          <a:prstGeom prst="rect">
            <a:avLst/>
          </a:prstGeom>
          <a:noFill/>
        </p:spPr>
        <p:txBody>
          <a:bodyPr wrap="square" rtlCol="0">
            <a:spAutoFit/>
          </a:bodyPr>
          <a:lstStyle/>
          <a:p>
            <a:r>
              <a:rPr kumimoji="1" lang="en-US" altLang="ko-KR" sz="1000" b="1" dirty="0" err="1"/>
              <a:t>hadoop</a:t>
            </a:r>
            <a:r>
              <a:rPr kumimoji="1" lang="en-US" altLang="ko-KR" sz="1000" dirty="0"/>
              <a:t> </a:t>
            </a:r>
          </a:p>
          <a:p>
            <a:r>
              <a:rPr kumimoji="1" lang="en-US" altLang="ko-KR" sz="1000" dirty="0"/>
              <a:t>Yarn, </a:t>
            </a:r>
            <a:r>
              <a:rPr kumimoji="1" lang="en-US" altLang="ko-KR" sz="1000" dirty="0" err="1"/>
              <a:t>namenode</a:t>
            </a:r>
            <a:br>
              <a:rPr kumimoji="1" lang="en-US" altLang="ko-KR" sz="1000" dirty="0"/>
            </a:br>
            <a:endParaRPr kumimoji="1" lang="ko-KR" altLang="en-US" sz="1000" dirty="0"/>
          </a:p>
        </p:txBody>
      </p:sp>
      <p:pic>
        <p:nvPicPr>
          <p:cNvPr id="36" name="그림 35">
            <a:extLst>
              <a:ext uri="{FF2B5EF4-FFF2-40B4-BE49-F238E27FC236}">
                <a16:creationId xmlns:a16="http://schemas.microsoft.com/office/drawing/2014/main" id="{6C5D4784-1FC9-834B-A460-DA8952E459B0}"/>
              </a:ext>
            </a:extLst>
          </p:cNvPr>
          <p:cNvPicPr>
            <a:picLocks noChangeAspect="1"/>
          </p:cNvPicPr>
          <p:nvPr/>
        </p:nvPicPr>
        <p:blipFill>
          <a:blip r:embed="rId6"/>
          <a:stretch>
            <a:fillRect/>
          </a:stretch>
        </p:blipFill>
        <p:spPr>
          <a:xfrm>
            <a:off x="6546141" y="1433966"/>
            <a:ext cx="774700" cy="774700"/>
          </a:xfrm>
          <a:prstGeom prst="rect">
            <a:avLst/>
          </a:prstGeom>
        </p:spPr>
      </p:pic>
      <p:pic>
        <p:nvPicPr>
          <p:cNvPr id="37" name="그림 36">
            <a:extLst>
              <a:ext uri="{FF2B5EF4-FFF2-40B4-BE49-F238E27FC236}">
                <a16:creationId xmlns:a16="http://schemas.microsoft.com/office/drawing/2014/main" id="{77A2D4A5-0011-4847-B2AC-B65C2AAF6A49}"/>
              </a:ext>
            </a:extLst>
          </p:cNvPr>
          <p:cNvPicPr>
            <a:picLocks noChangeAspect="1"/>
          </p:cNvPicPr>
          <p:nvPr/>
        </p:nvPicPr>
        <p:blipFill>
          <a:blip r:embed="rId6"/>
          <a:stretch>
            <a:fillRect/>
          </a:stretch>
        </p:blipFill>
        <p:spPr>
          <a:xfrm>
            <a:off x="6543053" y="4222797"/>
            <a:ext cx="774700" cy="774700"/>
          </a:xfrm>
          <a:prstGeom prst="rect">
            <a:avLst/>
          </a:prstGeom>
        </p:spPr>
      </p:pic>
      <p:sp>
        <p:nvSpPr>
          <p:cNvPr id="38" name="TextBox 37">
            <a:extLst>
              <a:ext uri="{FF2B5EF4-FFF2-40B4-BE49-F238E27FC236}">
                <a16:creationId xmlns:a16="http://schemas.microsoft.com/office/drawing/2014/main" id="{81BBC6A1-CD54-694A-887B-900EC1ECCA3F}"/>
              </a:ext>
            </a:extLst>
          </p:cNvPr>
          <p:cNvSpPr txBox="1"/>
          <p:nvPr/>
        </p:nvSpPr>
        <p:spPr>
          <a:xfrm>
            <a:off x="7320841" y="1425611"/>
            <a:ext cx="1423550" cy="553998"/>
          </a:xfrm>
          <a:prstGeom prst="rect">
            <a:avLst/>
          </a:prstGeom>
          <a:noFill/>
        </p:spPr>
        <p:txBody>
          <a:bodyPr wrap="square" rtlCol="0">
            <a:spAutoFit/>
          </a:bodyPr>
          <a:lstStyle/>
          <a:p>
            <a:r>
              <a:rPr kumimoji="1" lang="en-US" altLang="ko-KR" sz="1000" b="1" dirty="0"/>
              <a:t>[Frontend]</a:t>
            </a:r>
            <a:br>
              <a:rPr kumimoji="1" lang="en-US" altLang="ko-KR" sz="1000" b="1" dirty="0"/>
            </a:br>
            <a:r>
              <a:rPr kumimoji="1" lang="en-US" altLang="ko-KR" sz="1000" dirty="0"/>
              <a:t>Standard DS13 v2</a:t>
            </a:r>
            <a:br>
              <a:rPr kumimoji="1" lang="en-US" altLang="ko-KR" sz="1000" dirty="0"/>
            </a:br>
            <a:r>
              <a:rPr kumimoji="1" lang="en-US" altLang="ko-KR" sz="1000" dirty="0"/>
              <a:t>8 </a:t>
            </a:r>
            <a:r>
              <a:rPr kumimoji="1" lang="en-US" altLang="ko-KR" sz="1000" dirty="0" err="1"/>
              <a:t>vcpu</a:t>
            </a:r>
            <a:r>
              <a:rPr kumimoji="1" lang="en-US" altLang="ko-KR" sz="1000" dirty="0"/>
              <a:t>, 56GB</a:t>
            </a:r>
            <a:endParaRPr kumimoji="1" lang="ko-KR" altLang="en-US" sz="1000" dirty="0"/>
          </a:p>
        </p:txBody>
      </p:sp>
      <p:sp>
        <p:nvSpPr>
          <p:cNvPr id="39" name="TextBox 38">
            <a:extLst>
              <a:ext uri="{FF2B5EF4-FFF2-40B4-BE49-F238E27FC236}">
                <a16:creationId xmlns:a16="http://schemas.microsoft.com/office/drawing/2014/main" id="{351E3515-E00F-6D42-BC61-A59CB880DEED}"/>
              </a:ext>
            </a:extLst>
          </p:cNvPr>
          <p:cNvSpPr txBox="1"/>
          <p:nvPr/>
        </p:nvSpPr>
        <p:spPr>
          <a:xfrm>
            <a:off x="7317753" y="4230673"/>
            <a:ext cx="1423550" cy="553998"/>
          </a:xfrm>
          <a:prstGeom prst="rect">
            <a:avLst/>
          </a:prstGeom>
          <a:noFill/>
        </p:spPr>
        <p:txBody>
          <a:bodyPr wrap="square" rtlCol="0">
            <a:spAutoFit/>
          </a:bodyPr>
          <a:lstStyle/>
          <a:p>
            <a:r>
              <a:rPr kumimoji="1" lang="en-US" altLang="ko-KR" sz="1000" b="1" dirty="0"/>
              <a:t>[Backend]</a:t>
            </a:r>
            <a:br>
              <a:rPr kumimoji="1" lang="en-US" altLang="ko-KR" sz="1000" b="1" dirty="0"/>
            </a:br>
            <a:r>
              <a:rPr kumimoji="1" lang="en-US" altLang="ko-KR" sz="1000" dirty="0"/>
              <a:t>Standard D16s v3</a:t>
            </a:r>
            <a:br>
              <a:rPr kumimoji="1" lang="en-US" altLang="ko-KR" sz="1000" dirty="0"/>
            </a:br>
            <a:r>
              <a:rPr kumimoji="1" lang="en-US" altLang="ko-KR" sz="1000" dirty="0"/>
              <a:t>16 </a:t>
            </a:r>
            <a:r>
              <a:rPr kumimoji="1" lang="en-US" altLang="ko-KR" sz="1000" dirty="0" err="1"/>
              <a:t>vcpu</a:t>
            </a:r>
            <a:r>
              <a:rPr kumimoji="1" lang="en-US" altLang="ko-KR" sz="1000" dirty="0"/>
              <a:t>, 64GB</a:t>
            </a:r>
            <a:endParaRPr kumimoji="1" lang="ko-KR" altLang="en-US" sz="1000" dirty="0"/>
          </a:p>
        </p:txBody>
      </p:sp>
      <p:pic>
        <p:nvPicPr>
          <p:cNvPr id="40" name="그림 39">
            <a:extLst>
              <a:ext uri="{FF2B5EF4-FFF2-40B4-BE49-F238E27FC236}">
                <a16:creationId xmlns:a16="http://schemas.microsoft.com/office/drawing/2014/main" id="{2DEFB960-6609-254B-B643-E45F7F230CF1}"/>
              </a:ext>
            </a:extLst>
          </p:cNvPr>
          <p:cNvPicPr>
            <a:picLocks noChangeAspect="1"/>
          </p:cNvPicPr>
          <p:nvPr/>
        </p:nvPicPr>
        <p:blipFill>
          <a:blip r:embed="rId7"/>
          <a:stretch>
            <a:fillRect/>
          </a:stretch>
        </p:blipFill>
        <p:spPr>
          <a:xfrm>
            <a:off x="6629635" y="2490185"/>
            <a:ext cx="774700" cy="774700"/>
          </a:xfrm>
          <a:prstGeom prst="rect">
            <a:avLst/>
          </a:prstGeom>
        </p:spPr>
      </p:pic>
      <p:pic>
        <p:nvPicPr>
          <p:cNvPr id="41" name="그림 40">
            <a:extLst>
              <a:ext uri="{FF2B5EF4-FFF2-40B4-BE49-F238E27FC236}">
                <a16:creationId xmlns:a16="http://schemas.microsoft.com/office/drawing/2014/main" id="{87FADC5C-9354-2A4E-9B86-A6EAC52CDDDD}"/>
              </a:ext>
            </a:extLst>
          </p:cNvPr>
          <p:cNvPicPr>
            <a:picLocks noChangeAspect="1"/>
          </p:cNvPicPr>
          <p:nvPr/>
        </p:nvPicPr>
        <p:blipFill>
          <a:blip r:embed="rId7"/>
          <a:stretch>
            <a:fillRect/>
          </a:stretch>
        </p:blipFill>
        <p:spPr>
          <a:xfrm>
            <a:off x="6643592" y="5453540"/>
            <a:ext cx="774700" cy="774700"/>
          </a:xfrm>
          <a:prstGeom prst="rect">
            <a:avLst/>
          </a:prstGeom>
        </p:spPr>
      </p:pic>
      <p:sp>
        <p:nvSpPr>
          <p:cNvPr id="42" name="TextBox 41">
            <a:extLst>
              <a:ext uri="{FF2B5EF4-FFF2-40B4-BE49-F238E27FC236}">
                <a16:creationId xmlns:a16="http://schemas.microsoft.com/office/drawing/2014/main" id="{B39B5A42-A65F-9B4F-9796-B50C2990C94F}"/>
              </a:ext>
            </a:extLst>
          </p:cNvPr>
          <p:cNvSpPr txBox="1"/>
          <p:nvPr/>
        </p:nvSpPr>
        <p:spPr>
          <a:xfrm>
            <a:off x="7358255" y="2490185"/>
            <a:ext cx="1655258" cy="707886"/>
          </a:xfrm>
          <a:prstGeom prst="rect">
            <a:avLst/>
          </a:prstGeom>
          <a:noFill/>
        </p:spPr>
        <p:txBody>
          <a:bodyPr wrap="square" rtlCol="0">
            <a:spAutoFit/>
          </a:bodyPr>
          <a:lstStyle/>
          <a:p>
            <a:r>
              <a:rPr kumimoji="1" lang="en-US" altLang="ko-KR" sz="1000" b="1" dirty="0"/>
              <a:t>[</a:t>
            </a:r>
            <a:r>
              <a:rPr kumimoji="1" lang="en-US" altLang="ko-KR" sz="1000" b="1" dirty="0" err="1"/>
              <a:t>OSdisk</a:t>
            </a:r>
            <a:r>
              <a:rPr kumimoji="1" lang="en-US" altLang="ko-KR" sz="1000" b="1" dirty="0"/>
              <a:t>]</a:t>
            </a:r>
            <a:br>
              <a:rPr kumimoji="1" lang="en-US" altLang="ko-KR" sz="1000" b="1" dirty="0"/>
            </a:br>
            <a:r>
              <a:rPr kumimoji="1" lang="en-US" altLang="ko-KR" sz="1000" dirty="0"/>
              <a:t>Premium SSD 128GB</a:t>
            </a:r>
            <a:br>
              <a:rPr kumimoji="1" lang="en-US" altLang="ko-KR" sz="1000" b="1" dirty="0"/>
            </a:br>
            <a:r>
              <a:rPr kumimoji="1" lang="en-US" altLang="ko-KR" sz="1000" b="1" dirty="0"/>
              <a:t>[</a:t>
            </a:r>
            <a:r>
              <a:rPr kumimoji="1" lang="en-US" altLang="ko-KR" sz="1000" b="1" dirty="0" err="1"/>
              <a:t>Datadisk</a:t>
            </a:r>
            <a:r>
              <a:rPr kumimoji="1" lang="en-US" altLang="ko-KR" sz="1000" b="1" dirty="0"/>
              <a:t>]</a:t>
            </a:r>
            <a:br>
              <a:rPr kumimoji="1" lang="en-US" altLang="ko-KR" sz="1000" b="1" dirty="0"/>
            </a:br>
            <a:r>
              <a:rPr kumimoji="1" lang="en-US" altLang="ko-KR" sz="1000" dirty="0" err="1"/>
              <a:t>Premuum</a:t>
            </a:r>
            <a:r>
              <a:rPr kumimoji="1" lang="en-US" altLang="ko-KR" sz="1000" dirty="0"/>
              <a:t> DDS 512GB</a:t>
            </a:r>
            <a:endParaRPr kumimoji="1" lang="ko-KR" altLang="en-US" sz="1000" dirty="0"/>
          </a:p>
        </p:txBody>
      </p:sp>
      <p:sp>
        <p:nvSpPr>
          <p:cNvPr id="43" name="TextBox 42">
            <a:extLst>
              <a:ext uri="{FF2B5EF4-FFF2-40B4-BE49-F238E27FC236}">
                <a16:creationId xmlns:a16="http://schemas.microsoft.com/office/drawing/2014/main" id="{B278FED3-BE7C-D749-A102-87C7BF96D3A7}"/>
              </a:ext>
            </a:extLst>
          </p:cNvPr>
          <p:cNvSpPr txBox="1"/>
          <p:nvPr/>
        </p:nvSpPr>
        <p:spPr>
          <a:xfrm>
            <a:off x="7418292" y="5453540"/>
            <a:ext cx="1655258" cy="707886"/>
          </a:xfrm>
          <a:prstGeom prst="rect">
            <a:avLst/>
          </a:prstGeom>
          <a:noFill/>
        </p:spPr>
        <p:txBody>
          <a:bodyPr wrap="square" rtlCol="0">
            <a:spAutoFit/>
          </a:bodyPr>
          <a:lstStyle/>
          <a:p>
            <a:r>
              <a:rPr kumimoji="1" lang="en-US" altLang="ko-KR" sz="1000" b="1" dirty="0"/>
              <a:t>[</a:t>
            </a:r>
            <a:r>
              <a:rPr kumimoji="1" lang="en-US" altLang="ko-KR" sz="1000" b="1" dirty="0" err="1"/>
              <a:t>OSdisk</a:t>
            </a:r>
            <a:r>
              <a:rPr kumimoji="1" lang="en-US" altLang="ko-KR" sz="1000" b="1" dirty="0"/>
              <a:t>]</a:t>
            </a:r>
            <a:br>
              <a:rPr kumimoji="1" lang="en-US" altLang="ko-KR" sz="1000" b="1" dirty="0"/>
            </a:br>
            <a:r>
              <a:rPr kumimoji="1" lang="en-US" altLang="ko-KR" sz="1000" dirty="0"/>
              <a:t>Premium SSD 128GB</a:t>
            </a:r>
            <a:br>
              <a:rPr kumimoji="1" lang="en-US" altLang="ko-KR" sz="1000" b="1" dirty="0"/>
            </a:br>
            <a:r>
              <a:rPr kumimoji="1" lang="en-US" altLang="ko-KR" sz="1000" b="1" dirty="0"/>
              <a:t>[</a:t>
            </a:r>
            <a:r>
              <a:rPr kumimoji="1" lang="en-US" altLang="ko-KR" sz="1000" b="1" dirty="0" err="1"/>
              <a:t>Datadisk</a:t>
            </a:r>
            <a:r>
              <a:rPr kumimoji="1" lang="en-US" altLang="ko-KR" sz="1000" b="1" dirty="0"/>
              <a:t>]</a:t>
            </a:r>
            <a:br>
              <a:rPr kumimoji="1" lang="en-US" altLang="ko-KR" sz="1000" b="1" dirty="0"/>
            </a:br>
            <a:r>
              <a:rPr kumimoji="1" lang="en-US" altLang="ko-KR" sz="1000" dirty="0" err="1"/>
              <a:t>Premuum</a:t>
            </a:r>
            <a:r>
              <a:rPr kumimoji="1" lang="en-US" altLang="ko-KR" sz="1000" dirty="0"/>
              <a:t> DDS 1023GB</a:t>
            </a:r>
            <a:endParaRPr kumimoji="1" lang="ko-KR" altLang="en-US" sz="1000" dirty="0"/>
          </a:p>
        </p:txBody>
      </p:sp>
    </p:spTree>
    <p:extLst>
      <p:ext uri="{BB962C8B-B14F-4D97-AF65-F5344CB8AC3E}">
        <p14:creationId xmlns:p14="http://schemas.microsoft.com/office/powerpoint/2010/main" val="1761856706"/>
      </p:ext>
    </p:extLst>
  </p:cSld>
  <p:clrMapOvr>
    <a:masterClrMapping/>
  </p:clrMapOvr>
</p:sld>
</file>

<file path=ppt/theme/theme1.xml><?xml version="1.0" encoding="utf-8"?>
<a:theme xmlns:a="http://schemas.openxmlformats.org/drawingml/2006/main" name="Office 테마">
  <a:themeElements>
    <a:clrScheme name="Office 테마">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97</TotalTime>
  <Words>113</Words>
  <Application>Microsoft Macintosh PowerPoint</Application>
  <PresentationFormat>화면 슬라이드 쇼(4:3)</PresentationFormat>
  <Paragraphs>29</Paragraphs>
  <Slides>2</Slides>
  <Notes>0</Notes>
  <HiddenSlides>0</HiddenSlides>
  <MMClips>0</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2</vt:i4>
      </vt:variant>
    </vt:vector>
  </HeadingPairs>
  <TitlesOfParts>
    <vt:vector size="9" baseType="lpstr">
      <vt:lpstr>맑은 고딕</vt:lpstr>
      <vt:lpstr>시스템 서체</vt:lpstr>
      <vt:lpstr>Apple SD Gothic Neo</vt:lpstr>
      <vt:lpstr>Titillium Web SemiBold</vt:lpstr>
      <vt:lpstr>Arial</vt:lpstr>
      <vt:lpstr>Calibri</vt:lpstr>
      <vt:lpstr>Office 테마</vt:lpstr>
      <vt:lpstr>No matter how big your data immediately analyzed.</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Microsoft Office User</dc:creator>
  <cp:lastModifiedBy>이세화</cp:lastModifiedBy>
  <cp:revision>11</cp:revision>
  <dcterms:created xsi:type="dcterms:W3CDTF">2018-08-21T06:24:25Z</dcterms:created>
  <dcterms:modified xsi:type="dcterms:W3CDTF">2019-03-22T06:26:36Z</dcterms:modified>
</cp:coreProperties>
</file>

<file path=docProps/thumbnail.jpeg>
</file>